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media/image1.png" ContentType="image/png"/>
  <Override PartName="/ppt/media/image2.svg" ContentType="image/svg"/>
  <Override PartName="/ppt/media/image5.png" ContentType="image/png"/>
  <Override PartName="/ppt/media/image3.png" ContentType="image/png"/>
  <Override PartName="/ppt/media/image4.png" ContentType="image/pn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sv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sv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sv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Metropol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0" y="0"/>
            <a:ext cx="10076760" cy="5666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2375640" y="437760"/>
            <a:ext cx="5325120" cy="274680"/>
          </a:xfrm>
          <a:prstGeom prst="rect">
            <a:avLst/>
          </a:prstGeom>
          <a:noFill/>
          <a:ln w="0">
            <a:noFill/>
          </a:ln>
          <a:effectLst>
            <a:outerShdw dist="0" dir="0" blurRad="0" rotWithShape="0">
              <a:srgbClr val="5983b0"/>
            </a:outerShdw>
          </a:effectLst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ftr" idx="1"/>
          </p:nvPr>
        </p:nvSpPr>
        <p:spPr>
          <a:xfrm>
            <a:off x="3447000" y="5327280"/>
            <a:ext cx="3192120" cy="22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2"/>
          </p:nvPr>
        </p:nvSpPr>
        <p:spPr>
          <a:xfrm>
            <a:off x="7226640" y="5327280"/>
            <a:ext cx="2345760" cy="22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AE1411A-3127-44D8-A02E-3A7A127F8500}" type="slidenum"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dt" idx="3"/>
          </p:nvPr>
        </p:nvSpPr>
        <p:spPr>
          <a:xfrm>
            <a:off x="503640" y="5327280"/>
            <a:ext cx="2345760" cy="22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69480" cy="32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4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0" y="0"/>
            <a:ext cx="10076760" cy="5666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ftr" idx="4"/>
          </p:nvPr>
        </p:nvSpPr>
        <p:spPr>
          <a:xfrm>
            <a:off x="3447000" y="5327280"/>
            <a:ext cx="3192120" cy="22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ldNum" idx="5"/>
          </p:nvPr>
        </p:nvSpPr>
        <p:spPr>
          <a:xfrm>
            <a:off x="7226640" y="5327280"/>
            <a:ext cx="2345760" cy="22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A28D833-CA51-4D39-98A6-D3D28C8D9CA0}" type="slidenum"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6"/>
          </p:nvPr>
        </p:nvSpPr>
        <p:spPr>
          <a:xfrm>
            <a:off x="503640" y="5327280"/>
            <a:ext cx="2345760" cy="22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9840" cy="32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52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Для правки структуры щёлкните мышью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" descr="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0" y="0"/>
            <a:ext cx="10076760" cy="5666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PlaceHolder 1"/>
          <p:cNvSpPr>
            <a:spLocks noGrp="1"/>
          </p:cNvSpPr>
          <p:nvPr>
            <p:ph type="ftr" idx="7"/>
          </p:nvPr>
        </p:nvSpPr>
        <p:spPr>
          <a:xfrm>
            <a:off x="3447000" y="5327280"/>
            <a:ext cx="3192120" cy="22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ldNum" idx="8"/>
          </p:nvPr>
        </p:nvSpPr>
        <p:spPr>
          <a:xfrm>
            <a:off x="7226640" y="5327280"/>
            <a:ext cx="2345760" cy="22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9DDA5C2-A4D0-449B-AD83-FF6E14F03D38}" type="slidenum"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dt" idx="9"/>
          </p:nvPr>
        </p:nvSpPr>
        <p:spPr>
          <a:xfrm>
            <a:off x="503640" y="5327280"/>
            <a:ext cx="2345760" cy="22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84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9840" cy="32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52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Для правки структуры щёлкните мышью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319680" y="965520"/>
            <a:ext cx="9248400" cy="553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</a:pPr>
            <a:r>
              <a:rPr b="0" lang="ru-RU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Категории граждан, имеющие право на получение бесплатной юридической помощи в рамках государственной системы бесплатной юридической помощи: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ffffff"/>
              </a:buClr>
              <a:buSzPct val="45000"/>
              <a:buFont typeface="Symbol" charset="2"/>
              <a:buChar char=""/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малоимущие граждане;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ffffff"/>
              </a:buClr>
              <a:buSzPct val="45000"/>
              <a:buFont typeface="Symbol" charset="2"/>
              <a:buChar char=""/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инвалиды I и II группы;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ffffff"/>
              </a:buClr>
              <a:buSzPct val="45000"/>
              <a:buFont typeface="Symbol" charset="2"/>
              <a:buChar char=""/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ветераны Великой Отечественной войны, Герои Российской Федерации, Герои Советского Союза, Герои Социалистического Труда, Герои Труда Российской Федерации;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ffffff"/>
              </a:buClr>
              <a:buSzPct val="45000"/>
              <a:buFont typeface="Symbol" charset="2"/>
              <a:buChar char=""/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граждане, проходящие (проходившие) военную службу в Вооруженных Силах Российской Федерации; призванные на военную службу по мобилизации; лица, принимавшие в соответствии с решениями органов государственной власти Донецкой Народной Республики, Луганской Народной Республики участие в боевых действиях в составе Вооруженных Сил Донецкой Народной Республики, Народной милиции Луганской Народной Республики, воинских формирований и органов Донецкой Народной Республики и Луганской Народной Республики начиная с 11 мая 2014 года, а также члены семей указанных лиц;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ffffff"/>
              </a:buClr>
              <a:buSzPct val="45000"/>
              <a:buFont typeface="Symbol" charset="2"/>
              <a:buChar char=""/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дети-инвалиды, дети-сироты, дети, оставшиеся без попечения родителей, лица из числа детей-сирот и детей, оставшихся без попечения родителей, лица, потерявшие в период обучения обоих родителей или единственного родителя;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ffffff"/>
              </a:buClr>
              <a:buSzPct val="45000"/>
              <a:buFont typeface="Symbol" charset="2"/>
              <a:buChar char=""/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лица, желающие принять на воспитание в свою семью ребенка, оставшегося без попечения родителей, а также усыновители;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ffffff"/>
              </a:buClr>
              <a:buSzPct val="45000"/>
              <a:buFont typeface="Symbol" charset="2"/>
              <a:buChar char=""/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граждане пожилого возраста и инвалиды, проживающие в организациях социального обслуживания, предоставляющих социальные услуги в стационарной форме; 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ffffff"/>
              </a:buClr>
              <a:buSzPct val="45000"/>
              <a:buFont typeface="Symbol" charset="2"/>
              <a:buChar char=""/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несовершеннолетние, содержащиеся в учреждениях системы профилактики безнадзорности и правонарушений несовершеннолетних;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ffffff"/>
              </a:buClr>
              <a:buSzPct val="45000"/>
              <a:buFont typeface="Symbol" charset="2"/>
              <a:buChar char=""/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граждане, имеющие право на бесплатную юридическую помощь в соответствии с Законом Российской Федерации от 2 июля 1992 года № 3185-1     «О психиатрической помощи и гарантиях прав граждан при ее оказании";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ffffff"/>
              </a:buClr>
              <a:buSzPct val="45000"/>
              <a:buFont typeface="Symbol" charset="2"/>
              <a:buChar char=""/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граждане, признанные судом недееспособными, а также их законные представители, если они обращаются за оказанием бесплатной юридической помощи по вопросам, связанным с обеспечением и защитой прав и законных интересов таких граждан; 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ffffff"/>
              </a:buClr>
              <a:buSzPct val="45000"/>
              <a:buFont typeface="Symbol" charset="2"/>
              <a:buChar char=""/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граждане, пострадавшие в результате чрезвычайной ситуации (супруги, дети, родители);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ffffff"/>
              </a:buClr>
              <a:buSzPct val="45000"/>
              <a:buFont typeface="Symbol" charset="2"/>
              <a:buChar char=""/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многодетные родители, имеющие трех и более детей, до достижения старшим ребенком возраста восемнадцати лет или возраста двадцати трех лет при условии его обучения в организации, осуществляющей образовательную деятельность, по очной форме обучения;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ffffff"/>
              </a:buClr>
              <a:buSzPct val="45000"/>
              <a:buFont typeface="Symbol" charset="2"/>
              <a:buChar char=""/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одинокий родитель, самостоятельно воспитывающий несовершеннолетнего(их) ребенка (детей) в возрасте до 18 лет, а при обучении детей в общеобразовательных организациях и государственных образовательных организациях по очной форме обучения - до окончания обучения, но не более чем до достижения ими возраста 23 лет.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ffffff"/>
              </a:buClr>
              <a:buSzPct val="45000"/>
              <a:buFont typeface="Symbol" charset="2"/>
              <a:buChar char=""/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title"/>
          </p:nvPr>
        </p:nvSpPr>
        <p:spPr>
          <a:xfrm>
            <a:off x="2339640" y="-359640"/>
            <a:ext cx="5325120" cy="1476720"/>
          </a:xfrm>
          <a:prstGeom prst="rect">
            <a:avLst/>
          </a:prstGeom>
          <a:noFill/>
          <a:ln w="0">
            <a:noFill/>
          </a:ln>
          <a:effectLst>
            <a:outerShdw dist="0" dir="0" blurRad="0" rotWithShape="0">
              <a:srgbClr val="5983b0"/>
            </a:outerShdw>
          </a:effectLst>
        </p:spPr>
        <p:txBody>
          <a:bodyPr lIns="0" rIns="0" tIns="720000" bIns="0" anchor="t" anchorCtr="1">
            <a:normAutofit fontScale="92500" lnSpcReduction="9999"/>
          </a:bodyPr>
          <a:p>
            <a:pPr indent="0" algn="ctr">
              <a:lnSpc>
                <a:spcPct val="100000"/>
              </a:lnSpc>
              <a:spcBef>
                <a:spcPts val="2041"/>
              </a:spcBef>
              <a:spcAft>
                <a:spcPts val="1843"/>
              </a:spcAft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Бесплатная юридическая помощь</a:t>
            </a:r>
            <a:br>
              <a:rPr sz="1800"/>
            </a:br>
            <a:r>
              <a:rPr b="0" lang="ru-R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в ГАУК КК «Театр современного искусства»</a:t>
            </a:r>
            <a:br>
              <a:rPr sz="1800"/>
            </a:b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3465a4"/>
            </a:gs>
            <a:gs pos="100000">
              <a:srgbClr val="729fcf"/>
            </a:gs>
          </a:gsLst>
          <a:lin ang="534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538200"/>
            <a:ext cx="906984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Виды бесплатной юридической помощи:</a:t>
            </a: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13200" y="1731600"/>
            <a:ext cx="9069840" cy="2631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52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правовое консультирование в устной и письменной форме;</a:t>
            </a: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52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составление заявлений, жалоб, ходатайств и других документов правового характера;</a:t>
            </a: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52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представление интересов гражданина в судах, государственных и муниципальных органах, организациях.</a:t>
            </a: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2" name="" descr=""/>
          <p:cNvPicPr/>
          <p:nvPr/>
        </p:nvPicPr>
        <p:blipFill>
          <a:blip r:embed="rId1"/>
          <a:stretch/>
        </p:blipFill>
        <p:spPr>
          <a:xfrm>
            <a:off x="7688880" y="3076560"/>
            <a:ext cx="1694160" cy="1893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3465a4"/>
            </a:gs>
            <a:gs pos="100000">
              <a:srgbClr val="729fcf"/>
            </a:gs>
          </a:gsLst>
          <a:lin ang="534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48360" y="718200"/>
            <a:ext cx="906984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Документы, необходимые для оказания бесплатной юридической помощи:</a:t>
            </a: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60000" y="1800000"/>
            <a:ext cx="9069840" cy="2631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0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527"/>
              </a:spcBef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паспорт или иные документы, удостоверяющие личность, место жительства и принадлежность к гражданству;</a:t>
            </a: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527"/>
              </a:spcBef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документы, подтверждающие принадлежность гражданина к категориям граждан, предусмотренным частью 1 статьи 20 Федерального закона "О бесплатной юридической помощи в Российской Федерации" или частью 2 статьи 4(1) Закона Краснодарского края от 23.04.2013 N 2697-КЗ  "О юридической помощи на территории Краснодарского края";</a:t>
            </a: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527"/>
              </a:spcBef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документы, подтверждающие полномочия законного представителя гражданина, имеющего право на получение бесплатной юридической помощи, и документа, удостоверяющего в соответствии с законодательством Российской Федерации личность законного представителя гражданина, - в случае обращения за бесплатной юридической помощью законного представителя гражданина;</a:t>
            </a: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527"/>
              </a:spcBef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свидетельство о рождении - для несовершеннолетних граждан, у которых отсутствует документ, удостоверяющий в соответствии с законодательством Российской Федерации личность гражданина.</a:t>
            </a: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527"/>
              </a:spcBef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документы, подтверждающие принадлежность гражданина к соответствующим категориям граждан, которые имеют право на получение бесплатной юридической помощи</a:t>
            </a: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5" name="" descr=""/>
          <p:cNvPicPr/>
          <p:nvPr/>
        </p:nvPicPr>
        <p:blipFill>
          <a:blip r:embed="rId1"/>
          <a:stretch/>
        </p:blipFill>
        <p:spPr>
          <a:xfrm>
            <a:off x="487800" y="766800"/>
            <a:ext cx="574560" cy="554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3465a4"/>
            </a:gs>
            <a:gs pos="100000">
              <a:srgbClr val="729fcf"/>
            </a:gs>
          </a:gsLst>
          <a:lin ang="534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48360" y="718200"/>
            <a:ext cx="906984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Документы, подтверждающие принадлежность гражданина к соответствующим категориям граждан, которые имеют право на получение бесплатной юридической помощи:</a:t>
            </a: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60000" y="1980000"/>
            <a:ext cx="9249840" cy="377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16000" indent="-216000" algn="just">
              <a:lnSpc>
                <a:spcPct val="100000"/>
              </a:lnSpc>
              <a:spcBef>
                <a:spcPts val="527"/>
              </a:spcBef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решение (уведомление, справка) органа социальной защиты населения по месту жительства (пребывания) о признании гражданина малоимущим и (или) о назначении государственной социальной помощи (в случае, если в решении (уведомлении, справке) не указан период назначения государственной социальной помощи, то указанные документы принимаются в шестимесячный период с месяца назначения государственной социальной помощи) или заключенный гражданином социальный контракт - для граждан, среднедушевой доход семей которых ниже величины прожиточного минимума, установленного в Краснодарском крае в соответствии с законодательством Российской Федерации, а также для одиноко проживающих граждан, доходы которых ниже величины прожиточного минимума;</a:t>
            </a:r>
            <a:endParaRPr b="0" lang="ru-RU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16000" indent="-216000" algn="just">
              <a:lnSpc>
                <a:spcPct val="100000"/>
              </a:lnSpc>
              <a:spcBef>
                <a:spcPts val="527"/>
              </a:spcBef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военный билет, или удостоверение личности военнослужащего, или служебное удостоверение, или иной документ, выданный в установленном законодательством порядке, подтверждающий прохождение гражданином военной службы в Вооруженных Силах Российской Федерации либо военной службы (службы) в войсках национальной гвардии Российской Федерации, в воинских формированиях и органах, указанных в пункте 6 статьи 1 Федерального закона от 31 мая 1996 года N 61-ФЗ "Об обороне"; документ, выданный в установленном законодательством порядке, подтверждающий участие в специальной военной операции на территориях Украины, Донецкой Народной Республики, Луганской Народной Республики, Запорожской области и Херсонской области (далее также - специальная военная операция) и (или) выполнение задач по отражению вооруженного вторжения на территорию Российской Федерации, в ходе вооруженной провокации на Государственной границе Российской Федерации и приграничных территориях субъектов Российской Федерации, прилегающих к районам проведения специальной военной операции на территориях Украины, Донецкой Народной Республики, Луганской Народной Республики, Запорожской области и Херсонской области (далее - выполнение задач), - для граждан, проходящих (проходивших) военную службу в Вооруженных Силах Российской Федерации, а также граждан, находящихся (находившихся) на военной службе (службе) в войсках национальной гвардии Российской Федерации, в воинских формированиях и органах, указанных в пункте 6 статьи 1 Федерального закона от 31 мая 1996 года N 61-ФЗ "Об обороне";</a:t>
            </a:r>
            <a:endParaRPr b="0" lang="ru-RU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endParaRPr b="0" lang="ru-RU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r>
              <a:rPr b="0" lang="ru-R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3465a4"/>
            </a:gs>
            <a:gs pos="100000">
              <a:srgbClr val="729fcf"/>
            </a:gs>
          </a:gsLst>
          <a:lin ang="534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48360" y="358560"/>
            <a:ext cx="906984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Документы, подтверждающие принадлежность гражданина к соответствующим категориям граждан, которые имеют право на получение бесплатной юридической помощи:</a:t>
            </a: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58560" cy="467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marL="432000" indent="0" algn="just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endParaRPr b="0" lang="ru-RU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527"/>
              </a:spcBef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документы, выданные правоохранительными органами Российской Федерации, подтверждающие нахождение на территориях Украины, Донецкой Народной Республики, Луганской Народной Республики, Запорожской области и Херсонской области служащих (работников) правоохранительных органов Российской Федерации, - для служащих (работников) правоохранительных органов Российской Федерации, находящихся (находившихся) на территориях Украины, Донецкой Народной Республики, Луганской Народной Республики, Запорожской области и Херсонской области;</a:t>
            </a:r>
            <a:endParaRPr b="0" lang="ru-RU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527"/>
              </a:spcBef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документы, выданные работодателями, подтверждающие выполнение служебных и иных аналогичных функций на территориях Украины, Донецкой Народной Республики, Луганской Народной Республики, Запорожской области и Херсонской области, - для граждан, выполняющих (выполнявших) служебные и иные аналогичные функции на территориях Украины, Донецкой Народной Республики, Луганской Народной Республики, Запорожской области и Херсонской области;</a:t>
            </a:r>
            <a:endParaRPr b="0" lang="ru-RU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527"/>
              </a:spcBef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повестка о призыве на военную службу по мобилизации или решение призывной комиссии о призыве на военную службу по мобилизации (его копия), либо справка, выданная военным комиссариатом, подтверждающая призыв на военную службу по мобилизации и (или) прохождение военной службы по мобилизации, либо иной документ, выданный в установленном законодательством порядке, подтверждающий призыв на военную службу по мобилизации и (или) прохождение военной службы по мобилизации;</a:t>
            </a:r>
            <a:endParaRPr b="0" lang="ru-RU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527"/>
              </a:spcBef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документы (справки), выданные органами государственной власти Донецкой Народной Республики, Луганской Народной Республики, подтверждающие участие в соответствии с решениями указанных органов в боевых действиях в составе Вооруженных Сил Донецкой Народной Республики, Народной милиции Луганской Народной Республики, воинских формирований и органов Донецкой Народной Республики и Луганской Народной Республики начиная с 11 мая 2014 года, - для лиц, принимавших в соответствии с решениями органов государственной власти Донецкой Народной Республики, Луганской Народной Республики участие в боевых действиях в составе Вооруженных Сил Донецкой Народной Республики, Народной милиции Луганской Народной Республики, воинских формирований и органов Донецкой Народной Республики и Луганской Народной Республики начиная с 11 мая 2014 года;</a:t>
            </a:r>
            <a:endParaRPr b="0" lang="ru-RU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r>
              <a:rPr b="0" lang="ru-R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3465a4"/>
            </a:gs>
            <a:gs pos="100000">
              <a:srgbClr val="729fcf"/>
            </a:gs>
          </a:gsLst>
          <a:lin ang="534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48360" y="178560"/>
            <a:ext cx="906984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Документы, подтверждающие принадлежность гражданина к соответствующим категориям граждан, которые имеют право на получение бесплатной юридической помощи:</a:t>
            </a: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60000" y="720000"/>
            <a:ext cx="9358560" cy="48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lnSpcReduction="9999"/>
          </a:bodyPr>
          <a:p>
            <a:pPr marL="432000" indent="0" algn="just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endParaRPr b="0" lang="ru-RU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527"/>
              </a:spcBef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документ (его копия), подтверждающий, что обратившийся за бесплатной юридической помощью гражданин является членом семьи гражданина, относящегося к одной из категорий граждан, указанных в пунктах 3(1) - 3(3) части 1 статьи 20 Федерального закона от 21 ноября 2011 года N 324-ФЗ "О бесплатной юридической помощи в Российской Федерации" (к таким документам, в частности, относятся свидетельство о рождении, решение суда об установлении факта родственных отношений, свидетельство о заключении брака, документ, подтверждающий нахождение на иждивении, (выписка) запись в личном деле, другое)</a:t>
            </a:r>
            <a:endParaRPr b="0" lang="ru-RU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527"/>
              </a:spcBef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документ, подтверждающий принадлежность гражданина к категории детей-сирот и детей, оставшихся без попечения родителей, лиц из числа детей-сирот и детей, оставшихся без попечения родителей (свидетельство о смерти родителей либо решение суда о лишении родителей родительских прав (об ограничении в родительских правах), признании родителей недееспособными (ограниченно дееспособными), безвестно отсутствующими или умершими, либо справка о нахождении родителей под стражей или об отбывании ими наказания в виде лишения свободы, выданная соответствующим учреждением, в котором находятся или отбывают наказание родители, либо медицинское заключение о состоянии здоровья родителей, выданное медицинской организацией, либо решение суда об установлении факта оставления ребенка без попечения родителей, либо справка органов внутренних дел о том, что место нахождения разыскиваемых родителей не установлено, иные документы, подтверждающие факт отсутствия над ребенком родительского попечения), - для детей-сирот и детей, оставшихся без попечения родителей, лиц из числа детей-сирот и детей, оставшихся без попечения родителей;</a:t>
            </a:r>
            <a:endParaRPr b="0" lang="ru-RU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527"/>
              </a:spcBef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документ, подтверждающий принадлежность гражданина к категории детей-сирот и детей, оставшихся без попечения родителей, лиц из числа детей-сирот и детей, оставшихся без попечения родителей (свидетельство о смерти родителей либо решение суда о лишении родителей родительских прав (об ограничении в родительских правах), признании родителей недееспособными (ограниченно дееспособными), безвестно отсутствующими или умершими, либо справка о нахождении родителей под стражей или об отбывании ими наказания в виде лишения свободы, выданная соответствующим учреждением, в котором находятся или отбывают наказание родители, либо медицинское заключение о состоянии здоровья родителей, выданное медицинской организацией, либо решение суда об установлении факта оставления ребенка без попечения родителей, либо справка органов внутренних дел о том, что место нахождения разыскиваемых родителей не установлено, иные документы, подтверждающие факт отсутствия над ребенком родительского попечения), - для детей-сирот и детей, оставшихся без попечения родителей, лиц из числа детей-сирот и детей, оставшихся без попечения родителей;</a:t>
            </a:r>
            <a:endParaRPr b="0" lang="ru-RU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 algn="just">
              <a:lnSpc>
                <a:spcPct val="100000"/>
              </a:lnSpc>
              <a:spcBef>
                <a:spcPts val="527"/>
              </a:spcBef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заключение о возможности быть опекуном (попечителем), приемным родителем, патронатным воспитателем, подготовленное органом опеки и попечительства, либо свидетельство о прохождении подготовки лиц, желающих принять на воспитание в свою семью ребенка, оставшегося без попечения родителей, на территории Российской Федерации, либо копия заявления о зачислении гражданина на курс такой подготовки - для лиц, желающих принять на воспитание в свою семью ребенка, оставшегося без попечения родителей;</a:t>
            </a:r>
            <a:endParaRPr b="0" lang="ru-RU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endParaRPr b="0" lang="ru-RU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3465a4"/>
            </a:gs>
            <a:gs pos="100000">
              <a:srgbClr val="729fcf"/>
            </a:gs>
          </a:gsLst>
          <a:lin ang="534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48360" y="178560"/>
            <a:ext cx="906984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Документы, подтверждающие принадлежность гражданина к соответствующим категориям граждан, которые имеют право на получение бесплатной юридической помощи:</a:t>
            </a: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60000" y="720000"/>
            <a:ext cx="9358560" cy="48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marL="432000" indent="0" algn="just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endParaRPr b="0" lang="ru-RU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для граждан, пострадавших в результате чрезвычайной ситуации:</a:t>
            </a:r>
            <a:endParaRPr b="0" lang="ru-RU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а) свидетельство о смерти лица, погибшего (умершего) в результате чрезвычайной ситуации, акт судебно-медицинской экспертизы либо постановление об отказе в возбуждении уголовного дела (прекращении производства по делу) - для подтверждения факта гибели (смерти) лица в результате чрезвычайной ситуации, а также свидетельство о заключении брака, свидетельство о рождении либо решение суда об установлении данного факта - соответственно для супруги (супруга), состоявшей (состоявшего) в зарегистрированном браке с погибшим (умершим) на день гибели (смерти) в результате чрезвычайной ситуации, для детей и родителей погибшего (умершего) в результате чрезвычайной ситуации в целях подтверждения факта родственных отношений либо решение суда об установлении факта нахождения на иждивении - для лиц, находившихся на иждивении погибшего (умершего) в результате чрезвычайной ситуации;</a:t>
            </a:r>
            <a:endParaRPr b="0" lang="ru-RU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340"/>
              </a:spcBef>
              <a:spcAft>
                <a:spcPts val="14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б) акт судебно-медицинской экспертизы, документы, подтверждающие факт чрезвычайной ситуации (акты, справки уполномоченных органов), - для граждан, здоровью которых причинен вред в результате чрезвычайной ситуации;</a:t>
            </a:r>
            <a:endParaRPr b="0" lang="ru-RU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340"/>
              </a:spcBef>
              <a:spcAft>
                <a:spcPts val="14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в) акты, справки уполномоченных органов о повреждении или утрате жилого помещения, иного имущества либо документов в результате чрезвычайной ситуации - для граждан, лишившихся жилого помещения либо утративших полностью или частично иное имущество либо документы в результате чрезвычайной ситуации.</a:t>
            </a:r>
            <a:endParaRPr b="0" lang="ru-RU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11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удостоверение многодетной семьи, или справка, подтверждающая постановку многодетной семьи на учет в органах социальной защиты населения по месту жительства (пребывания), или свидетельства о рождении детей, а также в случае достижения детьми возраста 18 лет и обучения в общеобразовательных организациях и государственных образовательных организациях по очной форме обучения справки с места обучения детей - для граждан, имеющих трех и более детей;</a:t>
            </a:r>
            <a:endParaRPr b="0" lang="ru-RU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endParaRPr b="0" lang="ru-RU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5983b0"/>
            </a:gs>
            <a:gs pos="100000">
              <a:srgbClr val="3465a4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48360" y="178560"/>
            <a:ext cx="9069840" cy="94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График приема в ГАУК КК «Театр современного искусства»:</a:t>
            </a: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14360" y="1254240"/>
            <a:ext cx="9358560" cy="355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 lnSpcReduction="9999"/>
          </a:bodyPr>
          <a:p>
            <a:pPr marL="792000" indent="0" algn="just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60000" indent="0" algn="just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endParaRPr b="0" lang="ru-RU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60000" indent="-3240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1200" strike="noStrike" u="none">
                <a:solidFill>
                  <a:srgbClr val="ffffff"/>
                </a:solidFill>
                <a:effectLst/>
                <a:uFillTx/>
                <a:latin typeface="Times New Roman"/>
                <a:ea typeface="Microsoft YaHei"/>
              </a:rPr>
              <a:t>Прием граждан по бесплатной юридической помощи оказывается ведущим юрисконсультом по адресу: </a:t>
            </a:r>
            <a:endParaRPr b="0" lang="ru-RU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60000"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rgbClr val="ffffff"/>
                </a:solidFill>
                <a:effectLst/>
                <a:uFillTx/>
                <a:latin typeface="Times New Roman"/>
                <a:ea typeface="Microsoft YaHei"/>
              </a:rPr>
              <a:t>г. Краснодар, ул. им. Стасова, д. 175.</a:t>
            </a:r>
            <a:endParaRPr b="0" lang="ru-RU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60000" indent="-3240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1200" strike="noStrike" u="none">
                <a:solidFill>
                  <a:srgbClr val="ffffff"/>
                </a:solidFill>
                <a:effectLst/>
                <a:uFillTx/>
                <a:latin typeface="Times New Roman"/>
                <a:ea typeface="Microsoft YaHei"/>
              </a:rPr>
              <a:t>Время: понедельник — четверг с 09.00 до 18.00</a:t>
            </a:r>
            <a:endParaRPr b="0" lang="ru-RU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720000"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rgbClr val="ffffff"/>
                </a:solidFill>
                <a:effectLst/>
                <a:uFillTx/>
                <a:latin typeface="Times New Roman"/>
                <a:ea typeface="Microsoft YaHei"/>
              </a:rPr>
              <a:t>   пятница с 09.00 до 17.00</a:t>
            </a:r>
            <a:endParaRPr b="0" lang="ru-RU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60000" indent="-3240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1200" strike="noStrike" u="none">
                <a:solidFill>
                  <a:srgbClr val="ffffff"/>
                </a:solidFill>
                <a:effectLst/>
                <a:uFillTx/>
                <a:latin typeface="Times New Roman"/>
                <a:ea typeface="Microsoft YaHei"/>
              </a:rPr>
              <a:t>Перерыв с 13.00 до 13.48</a:t>
            </a:r>
            <a:endParaRPr b="0" lang="ru-RU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60000" indent="-3240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1200" strike="noStrike" u="none">
                <a:solidFill>
                  <a:srgbClr val="ffffff"/>
                </a:solidFill>
                <a:effectLst/>
                <a:uFillTx/>
                <a:latin typeface="Times New Roman"/>
                <a:ea typeface="Microsoft YaHei"/>
              </a:rPr>
              <a:t>Телефон для справок: 8 861 991 38 83</a:t>
            </a:r>
            <a:endParaRPr b="0" lang="ru-RU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60000" indent="-3240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ru-RU" sz="1200" strike="noStrike" u="none">
                <a:solidFill>
                  <a:srgbClr val="ffffff"/>
                </a:solidFill>
                <a:effectLst/>
                <a:uFillTx/>
                <a:latin typeface="Times New Roman"/>
                <a:ea typeface="Microsoft YaHei"/>
              </a:rPr>
              <a:t>Электронная почта: tsi@mk.krasnodar.ru</a:t>
            </a:r>
            <a:endParaRPr b="0" lang="ru-RU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792000" indent="0" algn="just">
              <a:lnSpc>
                <a:spcPct val="100000"/>
              </a:lnSpc>
              <a:spcBef>
                <a:spcPts val="527"/>
              </a:spcBef>
              <a:buNone/>
              <a:tabLst>
                <a:tab algn="l" pos="0"/>
              </a:tabLst>
            </a:pPr>
            <a:endParaRPr b="0" lang="ru-R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1005120" y="283680"/>
            <a:ext cx="574560" cy="554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4169160" y="3119400"/>
            <a:ext cx="5697720" cy="1985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Application>LibreOffice/25.2.6.2$Windows_X86_64 LibreOffice_project/729c5bfe710f5eb71ed3bbde9e06a6065e9c6c5d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2025-11-25T14:38:55Z</dcterms:created>
  <dc:creator/>
  <dc:description>This work is licensed under a Creative Commons 0 License.
It makes use of the works of Alexander Wilms.</dc:description>
  <dc:language>ru-RU</dc:language>
  <cp:lastModifiedBy/>
  <dcterms:modified xsi:type="dcterms:W3CDTF">2025-11-26T15:21:28Z</dcterms:modified>
  <cp:revision>9</cp:revision>
  <dc:subject/>
  <dc:title>Metropolis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